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5" r:id="rId8"/>
    <p:sldId id="263" r:id="rId9"/>
    <p:sldId id="266" r:id="rId10"/>
    <p:sldId id="264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87" d="100"/>
          <a:sy n="87" d="100"/>
        </p:scale>
        <p:origin x="60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789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0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2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3948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397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495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0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6935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4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698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4" Type="http://schemas.openxmlformats.org/officeDocument/2006/relationships/image" Target="../media/image2.emf"/></Relationships>

</file>

<file path=ppt/slides/_rels/slide4.xml.rels><?xml version="1.0" encoding="UTF-8" standalone="yes"?>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 P233Q Family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Highlights for incoming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286" y="130083"/>
            <a:ext cx="10178322" cy="861199"/>
          </a:xfrm>
        </p:spPr>
        <p:txBody>
          <a:bodyPr/>
          <a:lstStyle/>
          <a:p>
            <a:r>
              <a:rPr lang="en-US" dirty="0" smtClean="0"/>
              <a:t>High School Sites and Programs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45766" y="1243584"/>
            <a:ext cx="9476842" cy="5522976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P233Q offers a variety of different program and curriculums for our </a:t>
            </a:r>
            <a:r>
              <a:rPr lang="en-US" dirty="0" smtClean="0"/>
              <a:t>High School </a:t>
            </a:r>
            <a:r>
              <a:rPr lang="en-US" dirty="0"/>
              <a:t>aged students (Grades </a:t>
            </a:r>
            <a:r>
              <a:rPr lang="en-US" dirty="0" smtClean="0"/>
              <a:t>9 – age 21). 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Our </a:t>
            </a:r>
            <a:r>
              <a:rPr lang="en-US" dirty="0" smtClean="0"/>
              <a:t>High Schools </a:t>
            </a:r>
            <a:r>
              <a:rPr lang="en-US" dirty="0"/>
              <a:t>consist of 6:1:1, </a:t>
            </a:r>
            <a:r>
              <a:rPr lang="en-US" dirty="0" smtClean="0"/>
              <a:t>12:1:4, 12:1:1 and inclusion programs.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Students are provided all services identified on their IEP including speech and language therapy, Occupational Therapy, Physical Therapy, Counseling, Hearing Services and Vision Services.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Some of the educational extras offered at our sites are </a:t>
            </a:r>
            <a:r>
              <a:rPr lang="en-US" dirty="0" smtClean="0"/>
              <a:t>Cooking shop, print shop, school counsel, Library services, and more(site </a:t>
            </a:r>
            <a:r>
              <a:rPr lang="en-US" dirty="0"/>
              <a:t>specific</a:t>
            </a:r>
            <a:r>
              <a:rPr lang="en-US" dirty="0" smtClean="0"/>
              <a:t>). Our over 18 students have the opportunity to participate in job site programs and career trainings.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9" y="750283"/>
            <a:ext cx="1692146" cy="1795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9" y="2654267"/>
            <a:ext cx="1689776" cy="2042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0" y="4804935"/>
            <a:ext cx="1728600" cy="19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966243"/>
              </p:ext>
            </p:extLst>
          </p:nvPr>
        </p:nvGraphicFramePr>
        <p:xfrm>
          <a:off x="1653235" y="1258214"/>
          <a:ext cx="10058400" cy="5501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390">
                  <a:extLst>
                    <a:ext uri="{9D8B030D-6E8A-4147-A177-3AD203B41FA5}">
                      <a16:colId xmlns:a16="http://schemas.microsoft.com/office/drawing/2014/main" val="3868680576"/>
                    </a:ext>
                  </a:extLst>
                </a:gridCol>
                <a:gridCol w="1950003">
                  <a:extLst>
                    <a:ext uri="{9D8B030D-6E8A-4147-A177-3AD203B41FA5}">
                      <a16:colId xmlns:a16="http://schemas.microsoft.com/office/drawing/2014/main" val="887609273"/>
                    </a:ext>
                  </a:extLst>
                </a:gridCol>
                <a:gridCol w="2584113">
                  <a:extLst>
                    <a:ext uri="{9D8B030D-6E8A-4147-A177-3AD203B41FA5}">
                      <a16:colId xmlns:a16="http://schemas.microsoft.com/office/drawing/2014/main" val="823936723"/>
                    </a:ext>
                  </a:extLst>
                </a:gridCol>
                <a:gridCol w="2160891">
                  <a:extLst>
                    <a:ext uri="{9D8B030D-6E8A-4147-A177-3AD203B41FA5}">
                      <a16:colId xmlns:a16="http://schemas.microsoft.com/office/drawing/2014/main" val="2047750896"/>
                    </a:ext>
                  </a:extLst>
                </a:gridCol>
                <a:gridCol w="1885003">
                  <a:extLst>
                    <a:ext uri="{9D8B030D-6E8A-4147-A177-3AD203B41FA5}">
                      <a16:colId xmlns:a16="http://schemas.microsoft.com/office/drawing/2014/main" val="3396116606"/>
                    </a:ext>
                  </a:extLst>
                </a:gridCol>
              </a:tblGrid>
              <a:tr h="342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Program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 Studies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120474"/>
                  </a:ext>
                </a:extLst>
              </a:tr>
              <a:tr h="1436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12:1:1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Attainment Budgeting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HMH System 44/Literature*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Rigor- – Benchmark Education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– Scope/Sequence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using and the NYC scope and sequence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NYC Passport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068600"/>
                  </a:ext>
                </a:extLst>
              </a:tr>
              <a:tr h="1436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6:1:1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AbleNet</a:t>
                      </a:r>
                      <a:r>
                        <a:rPr lang="en-US" sz="1600" dirty="0">
                          <a:effectLst/>
                        </a:rPr>
                        <a:t> Equals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SMiLE 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AbleNet STEM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– Scope/Sequence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using and the NYC scope and sequence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NYC Passport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633694"/>
                  </a:ext>
                </a:extLst>
              </a:tr>
              <a:tr h="1436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12:1:4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AbleNet Equals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AbleNet STEM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– Scope/Sequence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using and the NYC scope and sequence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NYC Passport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562045"/>
                  </a:ext>
                </a:extLst>
              </a:tr>
              <a:tr h="848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18+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Attainment Budgeting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Rigor – Benchmark Education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– Scope/Sequence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P233Q Vocational Curriculum (Brigance)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36055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34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 School </a:t>
            </a:r>
            <a:r>
              <a:rPr lang="en-US" sz="4000" dirty="0"/>
              <a:t>Curriculums and Programs</a:t>
            </a:r>
            <a:endParaRPr lang="en-US" sz="3600" dirty="0"/>
          </a:p>
        </p:txBody>
      </p:sp>
      <p:sp>
        <p:nvSpPr>
          <p:cNvPr id="5" name="10-Point Star 4"/>
          <p:cNvSpPr/>
          <p:nvPr/>
        </p:nvSpPr>
        <p:spPr>
          <a:xfrm rot="21033232">
            <a:off x="10539" y="1411089"/>
            <a:ext cx="2004492" cy="171285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Social Emotional Learning: Rethink and PBIS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185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016" y="892454"/>
            <a:ext cx="8222283" cy="9290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Phone conferences can scheduled for more information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8102" y="2109343"/>
            <a:ext cx="9736532" cy="951135"/>
          </a:xfrm>
        </p:spPr>
        <p:txBody>
          <a:bodyPr/>
          <a:lstStyle/>
          <a:p>
            <a:r>
              <a:rPr lang="en-US" dirty="0" smtClean="0"/>
              <a:t>Please use the below email list to schedule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82495"/>
              </p:ext>
            </p:extLst>
          </p:nvPr>
        </p:nvGraphicFramePr>
        <p:xfrm>
          <a:off x="3087016" y="2816354"/>
          <a:ext cx="8760357" cy="376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517">
                  <a:extLst>
                    <a:ext uri="{9D8B030D-6E8A-4147-A177-3AD203B41FA5}">
                      <a16:colId xmlns:a16="http://schemas.microsoft.com/office/drawing/2014/main" val="2304167267"/>
                    </a:ext>
                  </a:extLst>
                </a:gridCol>
                <a:gridCol w="4047153">
                  <a:extLst>
                    <a:ext uri="{9D8B030D-6E8A-4147-A177-3AD203B41FA5}">
                      <a16:colId xmlns:a16="http://schemas.microsoft.com/office/drawing/2014/main" val="2382440799"/>
                    </a:ext>
                  </a:extLst>
                </a:gridCol>
                <a:gridCol w="3218687">
                  <a:extLst>
                    <a:ext uri="{9D8B030D-6E8A-4147-A177-3AD203B41FA5}">
                      <a16:colId xmlns:a16="http://schemas.microsoft.com/office/drawing/2014/main" val="1979067841"/>
                    </a:ext>
                  </a:extLst>
                </a:gridCol>
              </a:tblGrid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Assistant Principal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r>
                        <a:rPr lang="en-US" baseline="0" dirty="0" smtClean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619291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Metro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Terri </a:t>
                      </a:r>
                      <a:r>
                        <a:rPr lang="en-US" dirty="0" err="1" smtClean="0"/>
                        <a:t>Nogol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Tnogol@schools.nyc.gov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628924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CTEA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Kathryn Sanchez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KSanche2@schools.nyc.gov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99508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875 (HS)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Kathryn Sanchez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Ksanche2@schools.nyc.gov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315241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Christina </a:t>
                      </a:r>
                      <a:r>
                        <a:rPr lang="en-US" dirty="0" err="1" smtClean="0"/>
                        <a:t>Michaelides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Cmichae3@schools.nyc.gov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36138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Christina </a:t>
                      </a:r>
                      <a:r>
                        <a:rPr lang="en-US" dirty="0" err="1" smtClean="0"/>
                        <a:t>Michaelides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Cmichae3@schools.nyc.gov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80798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827 (Hollis)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 </a:t>
                      </a:r>
                      <a:r>
                        <a:rPr lang="en-US" dirty="0" err="1" smtClean="0"/>
                        <a:t>DiGiovanni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Mdigiovanni@schools.nyc.gov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09565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Michael </a:t>
                      </a:r>
                      <a:r>
                        <a:rPr lang="en-US" dirty="0" err="1" smtClean="0"/>
                        <a:t>DiGiovanni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Mdigiovanni@schools.nyc.gov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57526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Crystal</a:t>
                      </a:r>
                      <a:r>
                        <a:rPr lang="en-US" baseline="0" dirty="0" smtClean="0"/>
                        <a:t> Gemma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Cgemma@schools.nyc.gov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150405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Crystal Gemma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Cgemma@schools.nyc.gov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46388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3" y="2543743"/>
            <a:ext cx="1349655" cy="1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628" y="1024129"/>
            <a:ext cx="980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/>
              <a:t>Visit</a:t>
            </a:r>
            <a:r>
              <a:rPr lang="en-US" sz="7200" dirty="0" smtClean="0"/>
              <a:t>:</a:t>
            </a:r>
            <a:r>
              <a:rPr lang="en-US" sz="8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P233q.com </a:t>
            </a:r>
          </a:p>
          <a:p>
            <a:pPr algn="ctr"/>
            <a:r>
              <a:rPr lang="en-US" sz="6000" dirty="0" smtClean="0"/>
              <a:t>for </a:t>
            </a:r>
            <a:r>
              <a:rPr lang="en-US" sz="6000" dirty="0"/>
              <a:t>more </a:t>
            </a:r>
            <a:r>
              <a:rPr lang="en-US" sz="6000" dirty="0" smtClean="0"/>
              <a:t>information about our program and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283" y="653879"/>
            <a:ext cx="2735106" cy="89046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058" y="2201875"/>
            <a:ext cx="10178322" cy="45281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P233Q was established in the 1970’s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are a specialized school serving students with disabilities located within District 75.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serve students ranging in grades K through age 21 and have 9 different “site” locations.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P233Q consists of 3 elementary schools, 3 middles schools and 3 high schools.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have over 500 students in a variety of different classroom settings (12:1:4, 6:1:1, 8:1:1, 12:1:1 and inclusion)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P233Q specializes in providing services based off of student’s individualized Education Plan including related services, PBIS interventions, IEP accommodations, parent trainings and much more.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63" y="223114"/>
            <a:ext cx="1751990" cy="17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481" y="527168"/>
            <a:ext cx="10178322" cy="1492132"/>
          </a:xfrm>
        </p:spPr>
        <p:txBody>
          <a:bodyPr/>
          <a:lstStyle/>
          <a:p>
            <a:r>
              <a:rPr lang="en-US" dirty="0" smtClean="0"/>
              <a:t>P233Q’s Mission and 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7654" y="830275"/>
            <a:ext cx="3222346" cy="6108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are a ROAR school!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GO lions!!!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We believe all students learn best in a respectful, supportive environment where they take ownership of their work, always feel safe and there is a shared responsibility for success.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1678" y="162929"/>
            <a:ext cx="10178322" cy="5535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Locations: We have 9 locations throughout Queens, NY</a:t>
            </a:r>
            <a:endParaRPr lang="en-U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078" y="637828"/>
            <a:ext cx="2876601" cy="296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8422"/>
            <a:ext cx="2479853" cy="3149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50" y="660175"/>
            <a:ext cx="2793628" cy="2964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146" y="3646627"/>
            <a:ext cx="2415955" cy="3211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909" y="3708422"/>
            <a:ext cx="2448743" cy="314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4652" y="3681886"/>
            <a:ext cx="2458330" cy="3176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5679" y="655167"/>
            <a:ext cx="2726843" cy="2950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2522" y="655167"/>
            <a:ext cx="2699820" cy="2912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101" y="3646627"/>
            <a:ext cx="2390497" cy="32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046" y="118454"/>
            <a:ext cx="10178322" cy="861199"/>
          </a:xfrm>
        </p:spPr>
        <p:txBody>
          <a:bodyPr/>
          <a:lstStyle/>
          <a:p>
            <a:r>
              <a:rPr lang="en-US" dirty="0" smtClean="0"/>
              <a:t>Elementary Sites and Services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92" y="255741"/>
            <a:ext cx="1693241" cy="2048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2" y="2392082"/>
            <a:ext cx="1792264" cy="2222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82" y="4825766"/>
            <a:ext cx="1792264" cy="2032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1384" y="1219935"/>
            <a:ext cx="97145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P233Q offers a variety of different program and curriculums for our elementary aged students (Grades K-5).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Our elementary schools consist of 6:1:1, 8:1:1 and 12:1:1 classroom ratios, both standardized and alternate.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Students are provided all services identified on their IEP including speech and language therapy, Occupational Therapy, Physical Therapy, Counseling, Hearing Services and Vision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 of the educational extras offered at our sites are Dance/Movement, Music, Cooking,  Adaptive Physical education, and Creative Arts </a:t>
            </a:r>
            <a:r>
              <a:rPr lang="en-US" dirty="0" smtClean="0"/>
              <a:t>(site specific).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546" y="70135"/>
            <a:ext cx="11638484" cy="14921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Elementary Curriculums and Programs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65112"/>
              </p:ext>
            </p:extLst>
          </p:nvPr>
        </p:nvGraphicFramePr>
        <p:xfrm>
          <a:off x="936346" y="740536"/>
          <a:ext cx="10778067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87">
                  <a:extLst>
                    <a:ext uri="{9D8B030D-6E8A-4147-A177-3AD203B41FA5}">
                      <a16:colId xmlns:a16="http://schemas.microsoft.com/office/drawing/2014/main" val="680479701"/>
                    </a:ext>
                  </a:extLst>
                </a:gridCol>
                <a:gridCol w="2020956">
                  <a:extLst>
                    <a:ext uri="{9D8B030D-6E8A-4147-A177-3AD203B41FA5}">
                      <a16:colId xmlns:a16="http://schemas.microsoft.com/office/drawing/2014/main" val="3076654599"/>
                    </a:ext>
                  </a:extLst>
                </a:gridCol>
                <a:gridCol w="2648017">
                  <a:extLst>
                    <a:ext uri="{9D8B030D-6E8A-4147-A177-3AD203B41FA5}">
                      <a16:colId xmlns:a16="http://schemas.microsoft.com/office/drawing/2014/main" val="183084924"/>
                    </a:ext>
                  </a:extLst>
                </a:gridCol>
                <a:gridCol w="2118110">
                  <a:extLst>
                    <a:ext uri="{9D8B030D-6E8A-4147-A177-3AD203B41FA5}">
                      <a16:colId xmlns:a16="http://schemas.microsoft.com/office/drawing/2014/main" val="3430617233"/>
                    </a:ext>
                  </a:extLst>
                </a:gridCol>
                <a:gridCol w="1963997">
                  <a:extLst>
                    <a:ext uri="{9D8B030D-6E8A-4147-A177-3AD203B41FA5}">
                      <a16:colId xmlns:a16="http://schemas.microsoft.com/office/drawing/2014/main" val="2988288969"/>
                    </a:ext>
                  </a:extLst>
                </a:gridCol>
              </a:tblGrid>
              <a:tr h="258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Program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 Studies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extLst>
                  <a:ext uri="{0D108BD9-81ED-4DB2-BD59-A6C34878D82A}">
                    <a16:rowId xmlns:a16="http://schemas.microsoft.com/office/drawing/2014/main" val="341364040"/>
                  </a:ext>
                </a:extLst>
              </a:tr>
              <a:tr h="1550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8:1:1 &amp; 12:1:1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Standardized </a:t>
                      </a:r>
                      <a:r>
                        <a:rPr lang="en-US" sz="1600" u="sng" dirty="0">
                          <a:effectLst/>
                        </a:rPr>
                        <a:t>Class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(Student participating in the NYS exams)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HMH Go Math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HMH Journey’s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Head-Sprout online Reading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Fountas and Pinnell/Guided Reading (model)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HMH Science Dimensions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using and the NYC scope and sequence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NYC Passport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extLst>
                  <a:ext uri="{0D108BD9-81ED-4DB2-BD59-A6C34878D82A}">
                    <a16:rowId xmlns:a16="http://schemas.microsoft.com/office/drawing/2014/main" val="3412044588"/>
                  </a:ext>
                </a:extLst>
              </a:tr>
              <a:tr h="3825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12:1:1,</a:t>
                      </a:r>
                      <a:r>
                        <a:rPr lang="en-US" sz="1600" u="sng" baseline="0" dirty="0" smtClean="0">
                          <a:effectLst/>
                        </a:rPr>
                        <a:t> 8:1:1, 6:1:1</a:t>
                      </a:r>
                      <a:endParaRPr lang="en-US" sz="1800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HMH </a:t>
                      </a:r>
                      <a:r>
                        <a:rPr lang="en-US" sz="1600" dirty="0">
                          <a:effectLst/>
                        </a:rPr>
                        <a:t>Go </a:t>
                      </a:r>
                      <a:r>
                        <a:rPr lang="en-US" sz="1600" dirty="0" smtClean="0">
                          <a:effectLst/>
                        </a:rPr>
                        <a:t>Math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Attainment’s Early Numeracy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P233Q’s Units of Study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Head-Sprout online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Fountas</a:t>
                      </a:r>
                      <a:r>
                        <a:rPr lang="en-US" sz="1600" dirty="0">
                          <a:effectLst/>
                        </a:rPr>
                        <a:t> and </a:t>
                      </a:r>
                      <a:r>
                        <a:rPr lang="en-US" sz="1600" dirty="0" err="1">
                          <a:effectLst/>
                        </a:rPr>
                        <a:t>Pinnell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Guided Reading using A-Z /P233Q’s Focus on Phonic and Grammar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SMILE (structured method in language education) reading </a:t>
                      </a:r>
                      <a:r>
                        <a:rPr lang="en-US" sz="1600" dirty="0" smtClean="0">
                          <a:effectLst/>
                        </a:rPr>
                        <a:t>program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Vocabulary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P233Q </a:t>
                      </a:r>
                      <a:r>
                        <a:rPr lang="en-US" sz="1600" dirty="0">
                          <a:effectLst/>
                        </a:rPr>
                        <a:t>Curriculum – Scope/Sequence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P233Q </a:t>
                      </a:r>
                      <a:r>
                        <a:rPr lang="en-US" sz="1600" dirty="0">
                          <a:effectLst/>
                        </a:rPr>
                        <a:t>Curriculum using and the NYC scope and sequence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NYC Passport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41" marR="51141" marT="0" marB="0"/>
                </a:tc>
                <a:extLst>
                  <a:ext uri="{0D108BD9-81ED-4DB2-BD59-A6C34878D82A}">
                    <a16:rowId xmlns:a16="http://schemas.microsoft.com/office/drawing/2014/main" val="4152447906"/>
                  </a:ext>
                </a:extLst>
              </a:tr>
            </a:tbl>
          </a:graphicData>
        </a:graphic>
      </p:graphicFrame>
      <p:sp>
        <p:nvSpPr>
          <p:cNvPr id="4" name="10-Point Star 3"/>
          <p:cNvSpPr/>
          <p:nvPr/>
        </p:nvSpPr>
        <p:spPr>
          <a:xfrm rot="500071">
            <a:off x="8267329" y="4292600"/>
            <a:ext cx="2480733" cy="201085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Emotional Learning: Rethink and PBIS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4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263" y="140984"/>
            <a:ext cx="10178322" cy="861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Middle School Sites and Programs</a:t>
            </a:r>
            <a:endParaRPr lang="en-US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3" y="747556"/>
            <a:ext cx="1976620" cy="2039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3" y="2872588"/>
            <a:ext cx="1976620" cy="1789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3" y="4747565"/>
            <a:ext cx="1976620" cy="2018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4093" y="1575514"/>
            <a:ext cx="94146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P233Q offers a variety of different program and curriculums for our </a:t>
            </a:r>
            <a:r>
              <a:rPr lang="en-US" sz="2400" dirty="0" smtClean="0"/>
              <a:t>Middle school aged </a:t>
            </a:r>
            <a:r>
              <a:rPr lang="en-US" sz="2400" dirty="0"/>
              <a:t>students (Grades </a:t>
            </a:r>
            <a:r>
              <a:rPr lang="en-US" sz="2400" dirty="0" smtClean="0"/>
              <a:t>6-8).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</a:t>
            </a:r>
            <a:r>
              <a:rPr lang="en-US" sz="2400" dirty="0" smtClean="0"/>
              <a:t>Middle schools consist </a:t>
            </a:r>
            <a:r>
              <a:rPr lang="en-US" sz="2400" dirty="0"/>
              <a:t>of </a:t>
            </a:r>
            <a:r>
              <a:rPr lang="en-US" sz="2400" dirty="0" smtClean="0"/>
              <a:t>6:1:1 and 12:1:4 classroom ratios.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are provided all services identified on their IEP including speech and language therapy, Occupational Therapy, Physical Therapy, Counseling, Hearing Services and Vision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542" y="192190"/>
            <a:ext cx="10713110" cy="14921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Middle School </a:t>
            </a:r>
            <a:r>
              <a:rPr lang="en-US" sz="4000" dirty="0"/>
              <a:t>Curriculums and Programs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666285"/>
              </p:ext>
            </p:extLst>
          </p:nvPr>
        </p:nvGraphicFramePr>
        <p:xfrm>
          <a:off x="1126542" y="1207009"/>
          <a:ext cx="10431473" cy="5179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358">
                  <a:extLst>
                    <a:ext uri="{9D8B030D-6E8A-4147-A177-3AD203B41FA5}">
                      <a16:colId xmlns:a16="http://schemas.microsoft.com/office/drawing/2014/main" val="3992145753"/>
                    </a:ext>
                  </a:extLst>
                </a:gridCol>
                <a:gridCol w="2009344">
                  <a:extLst>
                    <a:ext uri="{9D8B030D-6E8A-4147-A177-3AD203B41FA5}">
                      <a16:colId xmlns:a16="http://schemas.microsoft.com/office/drawing/2014/main" val="4185580929"/>
                    </a:ext>
                  </a:extLst>
                </a:gridCol>
                <a:gridCol w="2662753">
                  <a:extLst>
                    <a:ext uri="{9D8B030D-6E8A-4147-A177-3AD203B41FA5}">
                      <a16:colId xmlns:a16="http://schemas.microsoft.com/office/drawing/2014/main" val="1802114637"/>
                    </a:ext>
                  </a:extLst>
                </a:gridCol>
                <a:gridCol w="2226651">
                  <a:extLst>
                    <a:ext uri="{9D8B030D-6E8A-4147-A177-3AD203B41FA5}">
                      <a16:colId xmlns:a16="http://schemas.microsoft.com/office/drawing/2014/main" val="3546720374"/>
                    </a:ext>
                  </a:extLst>
                </a:gridCol>
                <a:gridCol w="1942367">
                  <a:extLst>
                    <a:ext uri="{9D8B030D-6E8A-4147-A177-3AD203B41FA5}">
                      <a16:colId xmlns:a16="http://schemas.microsoft.com/office/drawing/2014/main" val="1764427290"/>
                    </a:ext>
                  </a:extLst>
                </a:gridCol>
              </a:tblGrid>
              <a:tr h="411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Program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 Studies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237346"/>
                  </a:ext>
                </a:extLst>
              </a:tr>
              <a:tr h="3041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6:1:1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AbleNet Equals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P233’s Units of Study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Fountas and Pinnell/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Guided Reading using A-Z /Focus on Phonic and Grammar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SMiLE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– Scope/Sequence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using and the NYC scope and sequence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NYC Passport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16645"/>
                  </a:ext>
                </a:extLst>
              </a:tr>
              <a:tr h="1726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12:1:4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AbleNet Equals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AbleNet STEM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P233Q Curriculum – Scope/Sequence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P233Q Curriculum using and the NYC scope and sequence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NYC Passport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986132"/>
                  </a:ext>
                </a:extLst>
              </a:tr>
            </a:tbl>
          </a:graphicData>
        </a:graphic>
      </p:graphicFrame>
      <p:sp>
        <p:nvSpPr>
          <p:cNvPr id="5" name="10-Point Star 4"/>
          <p:cNvSpPr/>
          <p:nvPr/>
        </p:nvSpPr>
        <p:spPr>
          <a:xfrm rot="20757975">
            <a:off x="2020148" y="2668625"/>
            <a:ext cx="2480733" cy="201085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Emotional Learning: Rethink and PBIS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087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323</TotalTime>
  <Words>859</Words>
  <Application>Microsoft Office PowerPoint</Application>
  <PresentationFormat>Widescreen</PresentationFormat>
  <Paragraphs>203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Times New Roman</vt:lpstr>
      <vt:lpstr>Badge</vt:lpstr>
      <vt:lpstr>Acrobat Document</vt:lpstr>
      <vt:lpstr>Welcome to the  P233Q Family</vt:lpstr>
      <vt:lpstr>History</vt:lpstr>
      <vt:lpstr>P233Q’s Mission and Vision </vt:lpstr>
      <vt:lpstr>We are a ROAR school!  GO lions!!!</vt:lpstr>
      <vt:lpstr>Locations: We have 9 locations throughout Queens, NY</vt:lpstr>
      <vt:lpstr>Elementary Sites and Services</vt:lpstr>
      <vt:lpstr>Elementary Curriculums and Programs</vt:lpstr>
      <vt:lpstr>Middle School Sites and Programs</vt:lpstr>
      <vt:lpstr>Middle School Curriculums and Programs</vt:lpstr>
      <vt:lpstr>High School Sites and Programs</vt:lpstr>
      <vt:lpstr>High School Curriculums and Programs</vt:lpstr>
      <vt:lpstr>Phone conferences can scheduled for more information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P233Q Family</dc:title>
  <dc:creator>Gemma Crystal</dc:creator>
  <cp:lastModifiedBy>Gemma Crystal</cp:lastModifiedBy>
  <cp:revision>22</cp:revision>
  <dcterms:created xsi:type="dcterms:W3CDTF">2020-05-07T17:57:15Z</dcterms:created>
  <dcterms:modified xsi:type="dcterms:W3CDTF">2020-05-21T14:28:33Z</dcterms:modified>
</cp:coreProperties>
</file>